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72" r:id="rId2"/>
    <p:sldId id="273" r:id="rId3"/>
    <p:sldId id="274" r:id="rId4"/>
    <p:sldId id="275" r:id="rId5"/>
    <p:sldId id="27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59" d="100"/>
          <a:sy n="159" d="100"/>
        </p:scale>
        <p:origin x="150" y="240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8F9E11-F642-4BF2-B4DC-AF7D35EA7551}" type="datetimeFigureOut">
              <a:rPr lang="da-DK" smtClean="0"/>
              <a:t>10-11-2022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D72A38B-F9FA-4036-A084-652409E98F08}" type="datetimeFigureOut">
              <a:rPr lang="da-DK" smtClean="0"/>
              <a:t>10-11-2022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684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3768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889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4350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65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10-11-2022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10-11-2022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IO, values: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377835"/>
                  </p:ext>
                </p:extLst>
              </p:nvPr>
            </p:nvGraphicFramePr>
            <p:xfrm>
              <a:off x="789822" y="1100794"/>
              <a:ext cx="11007140" cy="56248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0714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010811400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714493543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88379555"/>
                        </a:ext>
                      </a:extLst>
                    </a:gridCol>
                  </a:tblGrid>
                  <a:tr h="467608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𝒏𝒑𝒊𝒔𝒉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i="1" smtClean="0">
                                    <a:latin typeface="Cambria Math" panose="02040503050406030204" pitchFamily="18" charset="0"/>
                                  </a:rPr>
                                  <m:t>𝒊𝒏𝒗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811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gridSpan="6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6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666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377835"/>
                  </p:ext>
                </p:extLst>
              </p:nvPr>
            </p:nvGraphicFramePr>
            <p:xfrm>
              <a:off x="789822" y="1100794"/>
              <a:ext cx="11007140" cy="56248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0714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010811400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714493543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88379555"/>
                        </a:ext>
                      </a:extLst>
                    </a:gridCol>
                  </a:tblGrid>
                  <a:tr h="467608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11" t="-1299" r="-804444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299" r="-700000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299" r="-600000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299" r="-500000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778" t="-1299" r="-402778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448" t="-1299" r="-300552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1299" r="-200552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1299" r="-101667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101299" r="-899448" b="-1006494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33913" r="-200369" b="-27043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33913" r="-100369" b="-27043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33913" r="-200552" b="-27043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33913" r="-101667" b="-270435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203947" r="-899448" b="-919737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300000" r="-899448" b="-80779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400000" r="-899448" b="-707792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133333" r="-200369" b="-16926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133333" r="-100369" b="-16926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133333" r="-200552" b="-169264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133333" r="-101667" b="-1692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500000" r="-899448" b="-60779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600000" r="-899448" b="-50779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700000" r="-899448" b="-407792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700000" r="-200369" b="-4077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700000" r="-100369" b="-4077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700000" r="-200552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700000" r="-101667" b="-40779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810526" r="-100369" b="-3131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810526" r="-200552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810526" r="-101667" b="-31315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811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875949" r="-200369" b="-2012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gridSpan="6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6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666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/>
          <p:cNvSpPr/>
          <p:nvPr/>
        </p:nvSpPr>
        <p:spPr>
          <a:xfrm>
            <a:off x="607013" y="1559077"/>
            <a:ext cx="85392" cy="14016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 rot="5400000" flipV="1">
            <a:off x="-417927" y="1958751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Production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V="1">
            <a:off x="2845866" y="586671"/>
            <a:ext cx="140284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Input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17462" y="-616839"/>
            <a:ext cx="59657" cy="33007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e 13"/>
          <p:cNvSpPr/>
          <p:nvPr/>
        </p:nvSpPr>
        <p:spPr>
          <a:xfrm>
            <a:off x="607013" y="2971964"/>
            <a:ext cx="85392" cy="14016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 rot="5400000" flipV="1">
            <a:off x="-434555" y="3399992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Import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 rot="5400000" flipV="1">
            <a:off x="-212800" y="5314497"/>
            <a:ext cx="1205066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Pr. Inputs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618334" y="4849713"/>
            <a:ext cx="76310" cy="140604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 rot="10800000" flipV="1">
            <a:off x="5318248" y="627988"/>
            <a:ext cx="304369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consumption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6810269" y="-596622"/>
            <a:ext cx="59657" cy="326026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A-B: Domestic production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25089"/>
                  </p:ext>
                </p:extLst>
              </p:nvPr>
            </p:nvGraphicFramePr>
            <p:xfrm>
              <a:off x="789810" y="1100796"/>
              <a:ext cx="11037230" cy="334076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372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06330449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674632540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93671434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196017621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78327402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214892250"/>
                        </a:ext>
                      </a:extLst>
                    </a:gridCol>
                  </a:tblGrid>
                  <a:tr h="442109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A.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-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t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he value of goods demanded by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of output from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  <a:r>
                            <a:rPr lang="en-GB" sz="1400" dirty="0" smtClean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A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a-DK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B.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- the </a:t>
                          </a:r>
                          <a:r>
                            <a:rPr lang="en-GB" sz="1400" dirty="0">
                              <a:latin typeface="Palatino Linotype" panose="02040502050505030304" pitchFamily="18" charset="0"/>
                            </a:rPr>
                            <a:t>value of goods demanded by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GB" sz="1400" dirty="0">
                              <a:latin typeface="Palatino Linotype" panose="02040502050505030304" pitchFamily="18" charset="0"/>
                            </a:rPr>
                            <a:t> of output from 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foreign pendant to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(denoted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B – Model: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a-DK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688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25089"/>
                  </p:ext>
                </p:extLst>
              </p:nvPr>
            </p:nvGraphicFramePr>
            <p:xfrm>
              <a:off x="789810" y="1100796"/>
              <a:ext cx="11037230" cy="334076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372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06330449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674632540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93671434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196017621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78327402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214892250"/>
                        </a:ext>
                      </a:extLst>
                    </a:gridCol>
                  </a:tblGrid>
                  <a:tr h="442109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52" t="-1370" r="-802210" b="-654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451" t="-1370" r="-697802" b="-654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05" t="-1370" r="-601657" b="-654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102778" r="-902210" b="-563889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6" t="-33945" r="-200184" b="-119266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702" t="-33945" r="-100552" b="-119266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72" t="-33945" r="-368" b="-119266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200000" r="-902210" b="-456164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300000" r="-902210" b="-356164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405556" r="-902210" b="-261111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6" t="-113178" r="-200184" b="-77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702" t="-113178" r="-100552" b="-77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72" t="-113178" r="-368" b="-77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498630" r="-902210" b="-157534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688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386726" r="-902210" b="-1770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/>
          <p:cNvSpPr/>
          <p:nvPr/>
        </p:nvSpPr>
        <p:spPr>
          <a:xfrm>
            <a:off x="607012" y="1559077"/>
            <a:ext cx="85393" cy="134497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 rot="5400000" flipV="1">
            <a:off x="-376597" y="1917421"/>
            <a:ext cx="154327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Production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V="1">
            <a:off x="2845866" y="586671"/>
            <a:ext cx="140284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Input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17462" y="-616839"/>
            <a:ext cx="59657" cy="33007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e 13"/>
          <p:cNvSpPr/>
          <p:nvPr/>
        </p:nvSpPr>
        <p:spPr>
          <a:xfrm>
            <a:off x="607013" y="2927751"/>
            <a:ext cx="85392" cy="151380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 rot="5400000" flipV="1">
            <a:off x="-434555" y="3399992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Import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C-D: Other imports, wages, and tax (more ad-hoc)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164618"/>
                  </p:ext>
                </p:extLst>
              </p:nvPr>
            </p:nvGraphicFramePr>
            <p:xfrm>
              <a:off x="789823" y="1106811"/>
              <a:ext cx="10977060" cy="5242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7706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5944948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7751895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24050388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49275077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513810801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126102739"/>
                        </a:ext>
                      </a:extLst>
                    </a:gridCol>
                  </a:tblGrid>
                  <a:tr h="360954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240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The value of “other foreign transactions”. In Danish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IO, this covers: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Tourism,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oil activities in the North Sea,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Danish ships’ expenditures in foreign ports, and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unspecified imports.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Currently, we add these categories to other import categories.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3609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D: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The value of “Primary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inputs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”:</a:t>
                          </a: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Net of production taxes and subsidies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VAT (MOMS)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Other production taxes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Other production subsidies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Wages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Residual income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The sum of taxes/subsidies is defined as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baseline="0" smtClean="0">
                                  <a:latin typeface="Cambria Math" panose="02040503050406030204" pitchFamily="18" charset="0"/>
                                </a:rPr>
                                <m:t>𝑇𝑜𝑡𝑎𝑙𝑇𝑎</m:t>
                              </m:r>
                              <m:sSub>
                                <m:sSub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D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Use</a:t>
                          </a: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 tax data to define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baseline="0" smtClean="0">
                                  <a:latin typeface="Cambria Math" panose="02040503050406030204" pitchFamily="18" charset="0"/>
                                </a:rPr>
                                <m:t>𝑇𝑜𝑡𝑎𝑙𝑇𝑎</m:t>
                              </m:r>
                              <m:sSub>
                                <m:sSub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Define value of </a:t>
                          </a:r>
                          <a:r>
                            <a:rPr lang="en-GB" sz="1400" baseline="0" dirty="0" err="1" smtClean="0">
                              <a:latin typeface="Palatino Linotype" panose="02040502050505030304" pitchFamily="18" charset="0"/>
                            </a:rPr>
                            <a:t>labor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demand from wages: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Residual income will eventually be split into the value demand for durables: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08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163651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164618"/>
                  </p:ext>
                </p:extLst>
              </p:nvPr>
            </p:nvGraphicFramePr>
            <p:xfrm>
              <a:off x="789823" y="1106811"/>
              <a:ext cx="10977060" cy="5242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7706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5944948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7751895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24050388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49275077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513810801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1261027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56" t="-1667" r="-802222" b="-1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448" t="-1667" r="-697790" b="-1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11" t="-1667" r="-601667" b="-1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2438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6" t="-15212" r="-902222" b="-102244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7" t="-15212" r="-200185" b="-1022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The value of “other foreign transactions”. In Danish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IO, this covers: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Tourism,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oil activities in the North Sea,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Danish ships’ expenditures in foreign ports, and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unspecified imports.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Currently, we add these categories to other import categories.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704" t="-115500" r="-100556" b="-2500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72" t="-115500" r="-370" b="-2500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08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7" t="-779104" r="-200185" b="-4223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16637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ounded Rectangle 9"/>
          <p:cNvSpPr/>
          <p:nvPr/>
        </p:nvSpPr>
        <p:spPr>
          <a:xfrm rot="10800000" flipV="1">
            <a:off x="2845866" y="586671"/>
            <a:ext cx="140284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Input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17462" y="-616839"/>
            <a:ext cx="59657" cy="33007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 rot="5400000" flipV="1">
            <a:off x="-343984" y="2527408"/>
            <a:ext cx="1406048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Primary</a:t>
            </a:r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  Inputs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587642" y="1503947"/>
            <a:ext cx="80112" cy="239428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E-F: Consumption split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1391028"/>
                  </p:ext>
                </p:extLst>
              </p:nvPr>
            </p:nvGraphicFramePr>
            <p:xfrm>
              <a:off x="789822" y="1100794"/>
              <a:ext cx="10965030" cy="360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650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101628845"/>
                        </a:ext>
                      </a:extLst>
                    </a:gridCol>
                    <a:gridCol w="2193006">
                      <a:extLst>
                        <a:ext uri="{9D8B030D-6E8A-4147-A177-3AD203B41FA5}">
                          <a16:colId xmlns:a16="http://schemas.microsoft.com/office/drawing/2014/main" val="87942173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97886725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192198491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242942085"/>
                        </a:ext>
                      </a:extLst>
                    </a:gridCol>
                  </a:tblGrid>
                  <a:tr h="46755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𝒏𝒑𝒊𝒔𝒉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E.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sz="1400" b="0" i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the value of consumption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type </a:t>
                          </a:r>
                          <a:r>
                            <a:rPr lang="en-GB" sz="1400" i="1" baseline="0" dirty="0" smtClean="0">
                              <a:latin typeface="Palatino Linotype" panose="02040502050505030304" pitchFamily="18" charset="0"/>
                            </a:rPr>
                            <a:t>j</a:t>
                          </a:r>
                          <a:r>
                            <a:rPr lang="en-GB" sz="1400" i="0" baseline="0" dirty="0" smtClean="0">
                              <a:latin typeface="Palatino Linotype" panose="02040502050505030304" pitchFamily="18" charset="0"/>
                            </a:rPr>
                            <a:t> produced by sector </a:t>
                          </a:r>
                          <a:r>
                            <a:rPr lang="en-GB" sz="1400" i="1" baseline="0" dirty="0" err="1" smtClean="0">
                              <a:latin typeface="Palatino Linotype" panose="02040502050505030304" pitchFamily="18" charset="0"/>
                            </a:rPr>
                            <a:t>i</a:t>
                          </a:r>
                          <a:r>
                            <a:rPr lang="en-GB" sz="1400" i="1" baseline="0" dirty="0" smtClean="0">
                              <a:latin typeface="Palatino Linotype" panose="02040502050505030304" pitchFamily="18" charset="0"/>
                            </a:rPr>
                            <a:t>.  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E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dirty="0" smtClean="0">
                              <a:latin typeface="Palatino Linotype" panose="02040502050505030304" pitchFamily="18" charset="0"/>
                            </a:rPr>
                            <a:t>Split consumption into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 private consumption and government consumption: 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𝐻𝐻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F.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a-DK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he value of consumption type </a:t>
                          </a:r>
                          <a:r>
                            <a:rPr lang="en-GB" sz="1400" i="1" dirty="0" smtClean="0">
                              <a:latin typeface="Palatino Linotype" panose="02040502050505030304" pitchFamily="18" charset="0"/>
                            </a:rPr>
                            <a:t>j</a:t>
                          </a:r>
                          <a:r>
                            <a:rPr lang="en-GB" sz="1400" i="0" baseline="0" dirty="0" smtClean="0">
                              <a:latin typeface="Palatino Linotype" panose="02040502050505030304" pitchFamily="18" charset="0"/>
                            </a:rPr>
                            <a:t> produced by foreign sector </a:t>
                          </a:r>
                          <a:r>
                            <a:rPr lang="en-GB" sz="1400" i="1" baseline="0" dirty="0" err="1" smtClean="0">
                              <a:latin typeface="Palatino Linotype" panose="02040502050505030304" pitchFamily="18" charset="0"/>
                            </a:rPr>
                            <a:t>i</a:t>
                          </a:r>
                          <a:r>
                            <a:rPr lang="en-GB" sz="1400" i="1" baseline="0" dirty="0" smtClean="0">
                              <a:latin typeface="Palatino Linotype" panose="02040502050505030304" pitchFamily="18" charset="0"/>
                            </a:rPr>
                            <a:t> 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(denoted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r>
                            <a:rPr lang="en-GB" sz="1400" dirty="0">
                              <a:latin typeface="+mn-lt"/>
                            </a:rPr>
                            <a:t>.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F.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Similar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to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E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𝐻𝐻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a-DK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da-DK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1391028"/>
                  </p:ext>
                </p:extLst>
              </p:nvPr>
            </p:nvGraphicFramePr>
            <p:xfrm>
              <a:off x="789822" y="1100794"/>
              <a:ext cx="10965030" cy="360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650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101628845"/>
                        </a:ext>
                      </a:extLst>
                    </a:gridCol>
                    <a:gridCol w="2193006">
                      <a:extLst>
                        <a:ext uri="{9D8B030D-6E8A-4147-A177-3AD203B41FA5}">
                          <a16:colId xmlns:a16="http://schemas.microsoft.com/office/drawing/2014/main" val="87942173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97886725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192198491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242942085"/>
                        </a:ext>
                      </a:extLst>
                    </a:gridCol>
                  </a:tblGrid>
                  <a:tr h="46755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56" t="-1299" r="-801111" b="-867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56" t="-1299" r="-701111" b="-867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556" t="-1299" r="-601111" b="-867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6" t="-101299" r="-901111" b="-767532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19" t="-27465" r="-200370" b="-135211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19" t="-27465" r="-100370" b="-135211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519" t="-27465" r="-370" b="-135211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6" t="-201299" r="-901111" b="-66753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7959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6" t="-178462" r="-901111" b="-295385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6" t="-470130" r="-901111" b="-398701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19" t="-156710" r="-200370" b="-6623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19" t="-156710" r="-100370" b="-6623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519" t="-156710" r="-370" b="-6623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6" t="-570130" r="-901111" b="-298701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6" t="-670130" r="-901111" b="-198701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/>
          <p:cNvSpPr/>
          <p:nvPr/>
        </p:nvSpPr>
        <p:spPr>
          <a:xfrm>
            <a:off x="586961" y="1559076"/>
            <a:ext cx="105444" cy="165335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 rot="5400000" flipV="1">
            <a:off x="-478958" y="2185792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Production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596691" y="3268019"/>
            <a:ext cx="85392" cy="14016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 rot="5400000" flipV="1">
            <a:off x="-454607" y="3740258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Import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 rot="10800000" flipV="1">
            <a:off x="2040695" y="640958"/>
            <a:ext cx="304369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consumption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3508652" y="-585157"/>
            <a:ext cx="59657" cy="326026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06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IO, values: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980159"/>
                  </p:ext>
                </p:extLst>
              </p:nvPr>
            </p:nvGraphicFramePr>
            <p:xfrm>
              <a:off x="789822" y="1100790"/>
              <a:ext cx="10995110" cy="3398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9511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90866001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5471360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746874808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090830697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882054441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119265226"/>
                        </a:ext>
                      </a:extLst>
                    </a:gridCol>
                  </a:tblGrid>
                  <a:tr h="655584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𝒏𝒑𝒊𝒔𝒉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6142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G.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dirty="0" smtClean="0">
                              <a:latin typeface="Palatino Linotype" panose="02040502050505030304" pitchFamily="18" charset="0"/>
                            </a:rPr>
                            <a:t>The value of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 “other foreign transactions”. These categories are mapped to import categories. (similar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endParaRPr lang="en-GB" sz="14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G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6142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H: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D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, but with fewer categories:</a:t>
                          </a: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Net of production taxes and subsidies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VAT (MOMS)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H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Use</a:t>
                          </a: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 tax data to define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baseline="0" smtClean="0">
                                  <a:latin typeface="Cambria Math" panose="02040503050406030204" pitchFamily="18" charset="0"/>
                                </a:rPr>
                                <m:t>𝑇𝑜𝑡𝑎𝑙𝑇𝑎</m:t>
                              </m:r>
                              <m:sSub>
                                <m:sSub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980159"/>
                  </p:ext>
                </p:extLst>
              </p:nvPr>
            </p:nvGraphicFramePr>
            <p:xfrm>
              <a:off x="789822" y="1100790"/>
              <a:ext cx="10995110" cy="3398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9511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90866001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5471360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746874808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090830697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882054441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119265226"/>
                        </a:ext>
                      </a:extLst>
                    </a:gridCol>
                  </a:tblGrid>
                  <a:tr h="655584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11" t="-926" r="-803333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926" r="-698895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667" t="-926" r="-602778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57368" r="-898343" b="-13842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641" t="-57368" r="-200555" b="-1384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G.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dirty="0" smtClean="0">
                              <a:latin typeface="Palatino Linotype" panose="02040502050505030304" pitchFamily="18" charset="0"/>
                            </a:rPr>
                            <a:t>The value of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 “other foreign transactions”. These categories are mapped to import categories. (similar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endParaRPr lang="en-GB" sz="14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G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1584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641" t="-114559" r="-200555" b="-7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H: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D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, but with fewer categories:</a:t>
                          </a: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Net of production taxes and subsidies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VAT (MOMS)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826" t="-114559" r="-370" b="-7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ounded Rectangle 18"/>
          <p:cNvSpPr/>
          <p:nvPr/>
        </p:nvSpPr>
        <p:spPr>
          <a:xfrm rot="5400000" flipV="1">
            <a:off x="-373932" y="3470992"/>
            <a:ext cx="1205066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Pr. Inputs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553456" y="2899611"/>
            <a:ext cx="101683" cy="159996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 rot="10800000" flipV="1">
            <a:off x="2148980" y="566082"/>
            <a:ext cx="304369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consumption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3532716" y="-648550"/>
            <a:ext cx="59657" cy="326026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0976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778</Words>
  <Application>Microsoft Office PowerPoint</Application>
  <PresentationFormat>Widescreen</PresentationFormat>
  <Paragraphs>150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Cambria Math</vt:lpstr>
      <vt:lpstr>Microsoft New Tai Lue</vt:lpstr>
      <vt:lpstr>Palatino Linotype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2021-05-18T07:35:37Z</dcterms:created>
  <dcterms:modified xsi:type="dcterms:W3CDTF">2022-11-10T11:01:39Z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